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4E0"/>
    <a:srgbClr val="6699FF"/>
    <a:srgbClr val="FFEB2D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332" autoAdjust="0"/>
  </p:normalViewPr>
  <p:slideViewPr>
    <p:cSldViewPr snapToGrid="0" showGuides="1">
      <p:cViewPr>
        <p:scale>
          <a:sx n="78" d="100"/>
          <a:sy n="78" d="100"/>
        </p:scale>
        <p:origin x="1382" y="230"/>
      </p:cViewPr>
      <p:guideLst>
        <p:guide orient="horz" pos="2137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9992-67C0-4129-BBF7-8930316AECC9}" type="datetimeFigureOut">
              <a:rPr lang="uk-UA" smtClean="0"/>
              <a:t>24.03.2023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3C88-8ED1-4213-964D-70B4225583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18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9992-67C0-4129-BBF7-8930316AECC9}" type="datetimeFigureOut">
              <a:rPr lang="uk-UA" smtClean="0"/>
              <a:t>24.03.2023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3C88-8ED1-4213-964D-70B4225583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848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9992-67C0-4129-BBF7-8930316AECC9}" type="datetimeFigureOut">
              <a:rPr lang="uk-UA" smtClean="0"/>
              <a:t>24.03.2023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3C88-8ED1-4213-964D-70B4225583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352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9992-67C0-4129-BBF7-8930316AECC9}" type="datetimeFigureOut">
              <a:rPr lang="uk-UA" smtClean="0"/>
              <a:t>24.03.2023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3C88-8ED1-4213-964D-70B4225583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599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9992-67C0-4129-BBF7-8930316AECC9}" type="datetimeFigureOut">
              <a:rPr lang="uk-UA" smtClean="0"/>
              <a:t>24.03.2023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3C88-8ED1-4213-964D-70B4225583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244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9992-67C0-4129-BBF7-8930316AECC9}" type="datetimeFigureOut">
              <a:rPr lang="uk-UA" smtClean="0"/>
              <a:t>24.03.2023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3C88-8ED1-4213-964D-70B4225583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49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9992-67C0-4129-BBF7-8930316AECC9}" type="datetimeFigureOut">
              <a:rPr lang="uk-UA" smtClean="0"/>
              <a:t>24.03.2023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3C88-8ED1-4213-964D-70B4225583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33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9992-67C0-4129-BBF7-8930316AECC9}" type="datetimeFigureOut">
              <a:rPr lang="uk-UA" smtClean="0"/>
              <a:t>24.03.2023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3C88-8ED1-4213-964D-70B4225583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761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9992-67C0-4129-BBF7-8930316AECC9}" type="datetimeFigureOut">
              <a:rPr lang="uk-UA" smtClean="0"/>
              <a:t>24.03.2023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3C88-8ED1-4213-964D-70B4225583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336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9992-67C0-4129-BBF7-8930316AECC9}" type="datetimeFigureOut">
              <a:rPr lang="uk-UA" smtClean="0"/>
              <a:t>24.03.2023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3C88-8ED1-4213-964D-70B4225583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917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9992-67C0-4129-BBF7-8930316AECC9}" type="datetimeFigureOut">
              <a:rPr lang="uk-UA" smtClean="0"/>
              <a:t>24.03.2023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3C88-8ED1-4213-964D-70B4225583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15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C9992-67C0-4129-BBF7-8930316AECC9}" type="datetimeFigureOut">
              <a:rPr lang="uk-UA" smtClean="0"/>
              <a:t>24.03.2023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83C88-8ED1-4213-964D-70B4225583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34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3.wdp"/><Relationship Id="rId17" Type="http://schemas.openxmlformats.org/officeDocument/2006/relationships/image" Target="../media/image9.png"/><Relationship Id="rId2" Type="http://schemas.openxmlformats.org/officeDocument/2006/relationships/image" Target="../media/image10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microsoft.com/office/2007/relationships/hdphoto" Target="../media/hdphoto6.wdp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microsoft.com/office/2007/relationships/hdphoto" Target="../media/hdphoto8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увати 20"/>
          <p:cNvGrpSpPr/>
          <p:nvPr/>
        </p:nvGrpSpPr>
        <p:grpSpPr>
          <a:xfrm>
            <a:off x="0" y="-5539"/>
            <a:ext cx="12198835" cy="6863539"/>
            <a:chOff x="-6324817" y="10294647"/>
            <a:chExt cx="12198835" cy="686353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6324817" y="10294647"/>
              <a:ext cx="12198835" cy="6863539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40000"/>
                      </a14:imgEffect>
                    </a14:imgLayer>
                  </a14:imgProps>
                </a:ext>
              </a:extLst>
            </a:blip>
            <a:srcRect l="21018"/>
            <a:stretch/>
          </p:blipFill>
          <p:spPr>
            <a:xfrm>
              <a:off x="-6312773" y="11973483"/>
              <a:ext cx="6101661" cy="3631089"/>
            </a:xfrm>
            <a:prstGeom prst="rect">
              <a:avLst/>
            </a:prstGeom>
          </p:spPr>
        </p:pic>
      </p:grpSp>
      <p:grpSp>
        <p:nvGrpSpPr>
          <p:cNvPr id="14" name="Групувати 13"/>
          <p:cNvGrpSpPr/>
          <p:nvPr/>
        </p:nvGrpSpPr>
        <p:grpSpPr>
          <a:xfrm>
            <a:off x="5305347" y="1606613"/>
            <a:ext cx="7125033" cy="4288820"/>
            <a:chOff x="1853391" y="730555"/>
            <a:chExt cx="9205013" cy="557531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3" t="-7645" r="15525" b="25630"/>
            <a:stretch/>
          </p:blipFill>
          <p:spPr>
            <a:xfrm rot="6603447">
              <a:off x="6901070" y="973107"/>
              <a:ext cx="4083661" cy="4231007"/>
            </a:xfrm>
            <a:prstGeom prst="rect">
              <a:avLst/>
            </a:prstGeom>
          </p:spPr>
        </p:pic>
        <p:grpSp>
          <p:nvGrpSpPr>
            <p:cNvPr id="11" name="Групувати 10"/>
            <p:cNvGrpSpPr/>
            <p:nvPr/>
          </p:nvGrpSpPr>
          <p:grpSpPr>
            <a:xfrm>
              <a:off x="1853391" y="730555"/>
              <a:ext cx="8353057" cy="5575318"/>
              <a:chOff x="1853391" y="597235"/>
              <a:chExt cx="8353057" cy="5575318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4141" y="2024601"/>
                <a:ext cx="3740808" cy="3844445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53391" y="597235"/>
                <a:ext cx="8353057" cy="5575318"/>
              </a:xfrm>
              <a:prstGeom prst="rect">
                <a:avLst/>
              </a:prstGeom>
            </p:spPr>
          </p:pic>
        </p:grpSp>
      </p:grpSp>
      <p:grpSp>
        <p:nvGrpSpPr>
          <p:cNvPr id="320" name="Групувати 319"/>
          <p:cNvGrpSpPr/>
          <p:nvPr/>
        </p:nvGrpSpPr>
        <p:grpSpPr>
          <a:xfrm>
            <a:off x="64347" y="174366"/>
            <a:ext cx="4638214" cy="1026547"/>
            <a:chOff x="302553" y="83190"/>
            <a:chExt cx="4218683" cy="1558428"/>
          </a:xfrm>
        </p:grpSpPr>
        <p:pic>
          <p:nvPicPr>
            <p:cNvPr id="254" name="Рисунок 253"/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2553" y="83190"/>
              <a:ext cx="4002224" cy="1558428"/>
            </a:xfrm>
            <a:prstGeom prst="rect">
              <a:avLst/>
            </a:prstGeom>
          </p:spPr>
        </p:pic>
        <p:sp>
          <p:nvSpPr>
            <p:cNvPr id="319" name="TextBox 318"/>
            <p:cNvSpPr txBox="1"/>
            <p:nvPr/>
          </p:nvSpPr>
          <p:spPr>
            <a:xfrm>
              <a:off x="326085" y="133124"/>
              <a:ext cx="4195151" cy="1448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Bold Condensed" panose="020B0502040204020203" pitchFamily="34" charset="0"/>
                </a:rPr>
                <a:t>Великий </a:t>
              </a:r>
              <a:r>
                <a:rPr lang="ru-RU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Bold Condensed" panose="020B0502040204020203" pitchFamily="34" charset="0"/>
                </a:rPr>
                <a:t>перелітний</a:t>
              </a:r>
              <a:r>
                <a:rPr lang="ru-RU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Bold Condensed" panose="020B0502040204020203" pitchFamily="34" charset="0"/>
                </a:rPr>
                <a:t> птах </a:t>
              </a:r>
              <a:r>
                <a:rPr lang="ru-RU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Bold Condensed" panose="020B0502040204020203" pitchFamily="34" charset="0"/>
                </a:rPr>
                <a:t>із</a:t>
              </a:r>
              <a:r>
                <a:rPr lang="ru-RU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ru-RU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Bold Condensed" panose="020B0502040204020203" pitchFamily="34" charset="0"/>
                </a:rPr>
                <a:t>довгим</a:t>
              </a:r>
              <a:r>
                <a:rPr lang="ru-RU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Bold Condensed" panose="020B0502040204020203" pitchFamily="34" charset="0"/>
                </a:rPr>
                <a:t> прямим </a:t>
              </a:r>
              <a:r>
                <a:rPr lang="ru-RU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Bold Condensed" panose="020B0502040204020203" pitchFamily="34" charset="0"/>
                </a:rPr>
                <a:t>дзьобом</a:t>
              </a:r>
              <a:r>
                <a:rPr lang="ru-RU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Bold Condensed" panose="020B0502040204020203" pitchFamily="34" charset="0"/>
                </a:rPr>
                <a:t> та </a:t>
              </a:r>
              <a:r>
                <a:rPr lang="ru-RU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Bold Condensed" panose="020B0502040204020203" pitchFamily="34" charset="0"/>
                </a:rPr>
                <a:t>довгими</a:t>
              </a:r>
              <a:r>
                <a:rPr lang="ru-RU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Bold Condensed" panose="020B0502040204020203" pitchFamily="34" charset="0"/>
                </a:rPr>
                <a:t> ногами</a:t>
              </a:r>
              <a:endParaRPr lang="uk-UA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endParaRPr>
            </a:p>
          </p:txBody>
        </p:sp>
      </p:grpSp>
      <p:cxnSp>
        <p:nvCxnSpPr>
          <p:cNvPr id="240" name="Пряма сполучна лінія 239"/>
          <p:cNvCxnSpPr>
            <a:endCxn id="166" idx="0"/>
          </p:cNvCxnSpPr>
          <p:nvPr/>
        </p:nvCxnSpPr>
        <p:spPr>
          <a:xfrm>
            <a:off x="6709161" y="3813413"/>
            <a:ext cx="223463" cy="157911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7" name="Рисунок 246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10418" y="1386423"/>
            <a:ext cx="2547214" cy="696582"/>
          </a:xfrm>
          <a:prstGeom prst="rect">
            <a:avLst/>
          </a:prstGeom>
        </p:spPr>
      </p:pic>
      <p:pic>
        <p:nvPicPr>
          <p:cNvPr id="255" name="Рисунок 254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29067" y="2282397"/>
            <a:ext cx="2068719" cy="652240"/>
          </a:xfrm>
          <a:prstGeom prst="rect">
            <a:avLst/>
          </a:prstGeom>
        </p:spPr>
      </p:pic>
      <p:cxnSp>
        <p:nvCxnSpPr>
          <p:cNvPr id="272" name="Пряма сполучна лінія 271"/>
          <p:cNvCxnSpPr/>
          <p:nvPr/>
        </p:nvCxnSpPr>
        <p:spPr>
          <a:xfrm flipV="1">
            <a:off x="5561370" y="3950213"/>
            <a:ext cx="662694" cy="29043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 сполучна лінія 281"/>
          <p:cNvCxnSpPr>
            <a:stCxn id="126" idx="0"/>
          </p:cNvCxnSpPr>
          <p:nvPr/>
        </p:nvCxnSpPr>
        <p:spPr>
          <a:xfrm flipH="1" flipV="1">
            <a:off x="9183929" y="3508765"/>
            <a:ext cx="1570218" cy="32714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кутник 71"/>
          <p:cNvSpPr/>
          <p:nvPr/>
        </p:nvSpPr>
        <p:spPr>
          <a:xfrm>
            <a:off x="3788937" y="2577126"/>
            <a:ext cx="2130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err="1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Чортківський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р-н., </a:t>
            </a:r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с. </a:t>
            </a:r>
            <a:r>
              <a:rPr lang="uk-UA" sz="1600" dirty="0" err="1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Кривче</a:t>
            </a:r>
            <a:endParaRPr lang="uk-UA" sz="16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78" name="Прямокутник 77"/>
          <p:cNvSpPr/>
          <p:nvPr/>
        </p:nvSpPr>
        <p:spPr>
          <a:xfrm>
            <a:off x="9585384" y="1744450"/>
            <a:ext cx="2276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Обухівський </a:t>
            </a:r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р-н, м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. Миронівка</a:t>
            </a:r>
          </a:p>
        </p:txBody>
      </p:sp>
      <p:cxnSp>
        <p:nvCxnSpPr>
          <p:cNvPr id="264" name="Пряма сполучна лінія 263"/>
          <p:cNvCxnSpPr/>
          <p:nvPr/>
        </p:nvCxnSpPr>
        <p:spPr>
          <a:xfrm flipH="1" flipV="1">
            <a:off x="6256393" y="2106895"/>
            <a:ext cx="827548" cy="8977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2" name="Рисунок 371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6794" y="4192942"/>
            <a:ext cx="1957722" cy="67057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94870" y="4518500"/>
            <a:ext cx="2086088" cy="351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Закарпацька</a:t>
            </a:r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обл., м. 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</a:t>
            </a:r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ахів</a:t>
            </a:r>
            <a:endParaRPr lang="uk-UA" sz="16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74" name="Рисунок 373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5607" y="688910"/>
            <a:ext cx="2316903" cy="640112"/>
          </a:xfrm>
          <a:prstGeom prst="rect">
            <a:avLst/>
          </a:prstGeom>
        </p:spPr>
      </p:pic>
      <p:cxnSp>
        <p:nvCxnSpPr>
          <p:cNvPr id="1038" name="Пряма сполучна лінія 1037"/>
          <p:cNvCxnSpPr/>
          <p:nvPr/>
        </p:nvCxnSpPr>
        <p:spPr>
          <a:xfrm flipH="1">
            <a:off x="5299675" y="3518017"/>
            <a:ext cx="1437133" cy="18829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кутник 70"/>
          <p:cNvSpPr/>
          <p:nvPr/>
        </p:nvSpPr>
        <p:spPr>
          <a:xfrm>
            <a:off x="4820499" y="943698"/>
            <a:ext cx="23471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Хмельницька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обл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., м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.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Шепетівка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1024" name="Пряма сполучна лінія 1023"/>
          <p:cNvCxnSpPr/>
          <p:nvPr/>
        </p:nvCxnSpPr>
        <p:spPr>
          <a:xfrm flipH="1" flipV="1">
            <a:off x="5721698" y="2907742"/>
            <a:ext cx="439541" cy="5874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3" name="TextBox 1062"/>
          <p:cNvSpPr txBox="1"/>
          <p:nvPr/>
        </p:nvSpPr>
        <p:spPr>
          <a:xfrm>
            <a:off x="3789422" y="2230027"/>
            <a:ext cx="224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Бузьок</a:t>
            </a:r>
            <a:endParaRPr lang="uk-UA" sz="2400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1083" name="Пряма сполучна лінія 1082"/>
          <p:cNvCxnSpPr/>
          <p:nvPr/>
        </p:nvCxnSpPr>
        <p:spPr>
          <a:xfrm flipV="1">
            <a:off x="7053972" y="984014"/>
            <a:ext cx="880153" cy="118809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 сполучна лінія 5"/>
          <p:cNvCxnSpPr/>
          <p:nvPr/>
        </p:nvCxnSpPr>
        <p:spPr>
          <a:xfrm flipV="1">
            <a:off x="8445734" y="2053509"/>
            <a:ext cx="2438291" cy="10268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Рисунок 125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08590" y="3835913"/>
            <a:ext cx="2691114" cy="701415"/>
          </a:xfrm>
          <a:prstGeom prst="rect">
            <a:avLst/>
          </a:prstGeom>
        </p:spPr>
      </p:pic>
      <p:sp>
        <p:nvSpPr>
          <p:cNvPr id="457" name="Прямокутник 456"/>
          <p:cNvSpPr/>
          <p:nvPr/>
        </p:nvSpPr>
        <p:spPr>
          <a:xfrm>
            <a:off x="9369927" y="4149856"/>
            <a:ext cx="2792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Кіровоградська обл</a:t>
            </a:r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., м. Світловодськ</a:t>
            </a:r>
            <a:endParaRPr lang="uk-UA" sz="16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487" name="Пряма сполучна лінія 486"/>
          <p:cNvCxnSpPr/>
          <p:nvPr/>
        </p:nvCxnSpPr>
        <p:spPr>
          <a:xfrm>
            <a:off x="6666716" y="1291443"/>
            <a:ext cx="437427" cy="160427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8" name="Прямокутник 457"/>
          <p:cNvSpPr/>
          <p:nvPr/>
        </p:nvSpPr>
        <p:spPr>
          <a:xfrm>
            <a:off x="9393880" y="3803077"/>
            <a:ext cx="2622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Журавель, лелека</a:t>
            </a:r>
            <a:endParaRPr lang="uk-UA" sz="2400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53" name="Рисунок 152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77716" y="532669"/>
            <a:ext cx="2388693" cy="687648"/>
          </a:xfrm>
          <a:prstGeom prst="rect">
            <a:avLst/>
          </a:prstGeom>
        </p:spPr>
      </p:pic>
      <p:cxnSp>
        <p:nvCxnSpPr>
          <p:cNvPr id="471" name="Пряма сполучна лінія 470"/>
          <p:cNvCxnSpPr/>
          <p:nvPr/>
        </p:nvCxnSpPr>
        <p:spPr>
          <a:xfrm flipV="1">
            <a:off x="7422435" y="1140363"/>
            <a:ext cx="2261533" cy="167373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Рисунок 165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0968" y="5392531"/>
            <a:ext cx="1623312" cy="648536"/>
          </a:xfrm>
          <a:prstGeom prst="rect">
            <a:avLst/>
          </a:prstGeom>
        </p:spPr>
      </p:pic>
      <p:sp>
        <p:nvSpPr>
          <p:cNvPr id="478" name="Прямокутник 477"/>
          <p:cNvSpPr/>
          <p:nvPr/>
        </p:nvSpPr>
        <p:spPr>
          <a:xfrm>
            <a:off x="6103444" y="5699177"/>
            <a:ext cx="1506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Дністровський р-н</a:t>
            </a:r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. </a:t>
            </a:r>
            <a:endParaRPr lang="uk-UA" sz="16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79" name="Прямокутник 478"/>
          <p:cNvSpPr/>
          <p:nvPr/>
        </p:nvSpPr>
        <p:spPr>
          <a:xfrm>
            <a:off x="6566556" y="4343663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2400" dirty="0">
              <a:latin typeface="Bahnschrift Condensed" panose="020B0502040204020203" pitchFamily="34" charset="0"/>
            </a:endParaRPr>
          </a:p>
        </p:txBody>
      </p:sp>
      <p:pic>
        <p:nvPicPr>
          <p:cNvPr id="171" name="Рисунок 170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1390" y="374967"/>
            <a:ext cx="1696963" cy="633723"/>
          </a:xfrm>
          <a:prstGeom prst="rect">
            <a:avLst/>
          </a:prstGeom>
        </p:spPr>
      </p:pic>
      <p:sp>
        <p:nvSpPr>
          <p:cNvPr id="482" name="Прямокутник 481"/>
          <p:cNvSpPr/>
          <p:nvPr/>
        </p:nvSpPr>
        <p:spPr>
          <a:xfrm>
            <a:off x="9335165" y="867969"/>
            <a:ext cx="25411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Житомирська обл., смт. </a:t>
            </a:r>
            <a:r>
              <a:rPr lang="uk-UA" sz="1600" dirty="0" err="1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Миропіль</a:t>
            </a:r>
            <a:endParaRPr lang="uk-UA" sz="16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83" name="Прямокутник 482"/>
          <p:cNvSpPr/>
          <p:nvPr/>
        </p:nvSpPr>
        <p:spPr>
          <a:xfrm>
            <a:off x="7540686" y="327345"/>
            <a:ext cx="185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Бусьок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, лелека </a:t>
            </a:r>
            <a:endParaRPr lang="uk-UA" sz="2400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84" name="Прямокутник 483"/>
          <p:cNvSpPr/>
          <p:nvPr/>
        </p:nvSpPr>
        <p:spPr>
          <a:xfrm>
            <a:off x="7567586" y="688910"/>
            <a:ext cx="1402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Рівненський </a:t>
            </a:r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р-н. </a:t>
            </a:r>
            <a:endParaRPr lang="uk-UA" sz="16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85" name="Прямокутник 484"/>
          <p:cNvSpPr/>
          <p:nvPr/>
        </p:nvSpPr>
        <p:spPr>
          <a:xfrm>
            <a:off x="7718506" y="431059"/>
            <a:ext cx="1944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>
              <a:solidFill>
                <a:schemeClr val="bg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-3873753" y="22109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859" b="88106" l="26761" r="70890">
                        <a14:backgroundMark x1="27132" y1="79736" x2="34549" y2="78194"/>
                        <a14:backgroundMark x1="34425" y1="78744" x2="34549" y2="85683"/>
                      </a14:backgroundRemoval>
                    </a14:imgEffect>
                  </a14:imgLayer>
                </a14:imgProps>
              </a:ext>
            </a:extLst>
          </a:blip>
          <a:srcRect l="25966" t="16284" r="28162" b="11235"/>
          <a:stretch/>
        </p:blipFill>
        <p:spPr>
          <a:xfrm>
            <a:off x="587816" y="3406310"/>
            <a:ext cx="3060788" cy="27140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6180" y="2859743"/>
            <a:ext cx="280986" cy="31881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1252" y="2691692"/>
            <a:ext cx="280986" cy="31881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3905" y="2046743"/>
            <a:ext cx="280986" cy="31881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3482" y="2744798"/>
            <a:ext cx="280986" cy="31881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0381" y="3350777"/>
            <a:ext cx="280986" cy="31881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888" y="3663651"/>
            <a:ext cx="280986" cy="31881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09724" y="2947053"/>
            <a:ext cx="280986" cy="318812"/>
          </a:xfrm>
          <a:prstGeom prst="rect">
            <a:avLst/>
          </a:prstGeom>
        </p:spPr>
      </p:pic>
      <p:pic>
        <p:nvPicPr>
          <p:cNvPr id="466" name="Рисунок 465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4086" y="3827591"/>
            <a:ext cx="280986" cy="318812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37153" y="3378722"/>
            <a:ext cx="280986" cy="318812"/>
          </a:xfrm>
          <a:prstGeom prst="rect">
            <a:avLst/>
          </a:prstGeom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9114" y="3380790"/>
            <a:ext cx="280986" cy="318812"/>
          </a:xfrm>
          <a:prstGeom prst="rect">
            <a:avLst/>
          </a:prstGeom>
        </p:spPr>
      </p:pic>
      <p:sp>
        <p:nvSpPr>
          <p:cNvPr id="163" name="TextBox 162"/>
          <p:cNvSpPr txBox="1"/>
          <p:nvPr/>
        </p:nvSpPr>
        <p:spPr>
          <a:xfrm>
            <a:off x="4836876" y="646302"/>
            <a:ext cx="225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Лелека, </a:t>
            </a:r>
            <a:r>
              <a:rPr lang="uk-UA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боцюн</a:t>
            </a:r>
            <a:endParaRPr lang="uk-UA" sz="2400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9354049" y="484084"/>
            <a:ext cx="138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Бусель</a:t>
            </a:r>
            <a:endParaRPr lang="uk-UA" sz="2400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9585384" y="1387861"/>
            <a:ext cx="264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Чорногуз, бусел, лелека</a:t>
            </a:r>
            <a:endParaRPr lang="uk-UA" sz="2400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300116" y="4153205"/>
            <a:ext cx="197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Потьи</a:t>
            </a:r>
            <a:endParaRPr lang="uk-UA" sz="2400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1043" name="Пряма сполучна лінія 1042"/>
          <p:cNvCxnSpPr>
            <a:stCxn id="1062" idx="0"/>
          </p:cNvCxnSpPr>
          <p:nvPr/>
        </p:nvCxnSpPr>
        <p:spPr>
          <a:xfrm flipV="1">
            <a:off x="979693" y="5457562"/>
            <a:ext cx="377159" cy="5613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Пряма сполучна лінія 480"/>
          <p:cNvCxnSpPr/>
          <p:nvPr/>
        </p:nvCxnSpPr>
        <p:spPr>
          <a:xfrm>
            <a:off x="1666637" y="4948753"/>
            <a:ext cx="1081482" cy="90370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Рисунок 62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4884" y="4796491"/>
            <a:ext cx="280986" cy="318812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21119" y="5302106"/>
            <a:ext cx="280986" cy="318812"/>
          </a:xfrm>
          <a:prstGeom prst="rect">
            <a:avLst/>
          </a:prstGeom>
        </p:spPr>
      </p:pic>
      <p:pic>
        <p:nvPicPr>
          <p:cNvPr id="249" name="Рисунок 248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3826" y="6032216"/>
            <a:ext cx="1688736" cy="598236"/>
          </a:xfrm>
          <a:prstGeom prst="rect">
            <a:avLst/>
          </a:prstGeom>
        </p:spPr>
      </p:pic>
      <p:sp>
        <p:nvSpPr>
          <p:cNvPr id="77" name="Прямокутник 76"/>
          <p:cNvSpPr/>
          <p:nvPr/>
        </p:nvSpPr>
        <p:spPr>
          <a:xfrm>
            <a:off x="177087" y="6293878"/>
            <a:ext cx="1760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м. Кам’янець-Подільський</a:t>
            </a:r>
          </a:p>
        </p:txBody>
      </p:sp>
      <p:sp>
        <p:nvSpPr>
          <p:cNvPr id="1062" name="TextBox 1061"/>
          <p:cNvSpPr txBox="1"/>
          <p:nvPr/>
        </p:nvSpPr>
        <p:spPr>
          <a:xfrm>
            <a:off x="177087" y="6018886"/>
            <a:ext cx="160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Журавель, лелека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206" name="Пряма сполучна лінія 205"/>
          <p:cNvCxnSpPr/>
          <p:nvPr/>
        </p:nvCxnSpPr>
        <p:spPr>
          <a:xfrm flipH="1" flipV="1">
            <a:off x="1045569" y="4080163"/>
            <a:ext cx="839996" cy="6691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0" name="Рисунок 259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8249" y="5860469"/>
            <a:ext cx="1575832" cy="78829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93745" y="6187094"/>
            <a:ext cx="169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Кам’янець- </a:t>
            </a:r>
            <a:r>
              <a:rPr lang="uk-UA" sz="12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Подільський </a:t>
            </a:r>
            <a:r>
              <a:rPr lang="uk-UA" sz="1200" dirty="0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р-н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, </a:t>
            </a:r>
            <a:endParaRPr lang="uk-UA" sz="12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.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Гуменці</a:t>
            </a:r>
            <a:endParaRPr lang="uk-UA" sz="12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069" name="TextBox 1068"/>
          <p:cNvSpPr txBox="1"/>
          <p:nvPr/>
        </p:nvSpPr>
        <p:spPr>
          <a:xfrm>
            <a:off x="2511509" y="5855657"/>
            <a:ext cx="152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Бузьок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1756351" y="4629941"/>
            <a:ext cx="280986" cy="3188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5397" y="5330336"/>
            <a:ext cx="177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Бузько</a:t>
            </a:r>
            <a:r>
              <a:rPr lang="uk-U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лелека</a:t>
            </a:r>
            <a:endParaRPr lang="uk-UA" sz="2000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59" name="Рисунок 258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07423" y="3056987"/>
            <a:ext cx="1478666" cy="91012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63042" y="3382334"/>
            <a:ext cx="158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Коломийський р-н., </a:t>
            </a:r>
          </a:p>
          <a:p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смт. </a:t>
            </a:r>
            <a:r>
              <a:rPr lang="uk-UA" sz="1600" dirty="0" err="1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Чернелиця</a:t>
            </a:r>
            <a:endParaRPr lang="uk-UA" sz="16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081" name="TextBox 1080"/>
          <p:cNvSpPr txBox="1"/>
          <p:nvPr/>
        </p:nvSpPr>
        <p:spPr>
          <a:xfrm>
            <a:off x="3867896" y="3008522"/>
            <a:ext cx="99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Бузьок</a:t>
            </a:r>
            <a:endParaRPr lang="uk-UA" sz="2400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69" name="Рисунок 468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83" y="3265865"/>
            <a:ext cx="1678970" cy="853992"/>
          </a:xfrm>
          <a:prstGeom prst="rect">
            <a:avLst/>
          </a:prstGeom>
        </p:spPr>
      </p:pic>
      <p:sp>
        <p:nvSpPr>
          <p:cNvPr id="1084" name="TextBox 1083"/>
          <p:cNvSpPr txBox="1"/>
          <p:nvPr/>
        </p:nvSpPr>
        <p:spPr>
          <a:xfrm>
            <a:off x="19335" y="3812313"/>
            <a:ext cx="18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err="1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  <a:t>Камянецький</a:t>
            </a:r>
            <a:r>
              <a:rPr lang="uk-UA" sz="1200" dirty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  <a:t>-Подільський р-н</a:t>
            </a:r>
            <a:r>
              <a:rPr lang="uk-UA" sz="1200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  <a:t>.</a:t>
            </a:r>
            <a:endParaRPr lang="uk-UA" sz="1200" dirty="0">
              <a:solidFill>
                <a:schemeClr val="bg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71" name="TextBox 1070"/>
          <p:cNvSpPr txBox="1"/>
          <p:nvPr/>
        </p:nvSpPr>
        <p:spPr>
          <a:xfrm>
            <a:off x="54146" y="3246869"/>
            <a:ext cx="17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Бузьок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, бузько, </a:t>
            </a:r>
            <a:r>
              <a:rPr lang="uk-U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аїст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uk-UA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боцун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22" name="Рисунок 321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44137" y="1504960"/>
            <a:ext cx="2338859" cy="667723"/>
          </a:xfrm>
          <a:prstGeom prst="rect">
            <a:avLst/>
          </a:prstGeom>
        </p:spPr>
      </p:pic>
      <p:sp>
        <p:nvSpPr>
          <p:cNvPr id="83" name="Прямокутник 82"/>
          <p:cNvSpPr/>
          <p:nvPr/>
        </p:nvSpPr>
        <p:spPr>
          <a:xfrm>
            <a:off x="4240232" y="1830440"/>
            <a:ext cx="2395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Шепетівський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р-н., с. В. Березна</a:t>
            </a:r>
          </a:p>
        </p:txBody>
      </p:sp>
      <p:sp>
        <p:nvSpPr>
          <p:cNvPr id="1068" name="TextBox 1067"/>
          <p:cNvSpPr txBox="1"/>
          <p:nvPr/>
        </p:nvSpPr>
        <p:spPr>
          <a:xfrm>
            <a:off x="4215873" y="1464315"/>
            <a:ext cx="130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Бусель</a:t>
            </a:r>
            <a:endParaRPr lang="uk-UA" sz="2400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1380" y="2305870"/>
            <a:ext cx="7594271" cy="4556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t="20046" r="17217"/>
          <a:stretch/>
        </p:blipFill>
        <p:spPr>
          <a:xfrm>
            <a:off x="5923504" y="-23150"/>
            <a:ext cx="6276212" cy="4041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l="-207" t="622" r="17012" b="1831"/>
          <a:stretch/>
        </p:blipFill>
        <p:spPr>
          <a:xfrm>
            <a:off x="-10516" y="3225217"/>
            <a:ext cx="4651566" cy="36329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15" y="-19099"/>
            <a:ext cx="8354594" cy="3424014"/>
          </a:xfrm>
          <a:prstGeom prst="rect">
            <a:avLst/>
          </a:prstGeom>
        </p:spPr>
      </p:pic>
      <p:grpSp>
        <p:nvGrpSpPr>
          <p:cNvPr id="14" name="Групувати 13"/>
          <p:cNvGrpSpPr/>
          <p:nvPr/>
        </p:nvGrpSpPr>
        <p:grpSpPr>
          <a:xfrm>
            <a:off x="5305347" y="1606613"/>
            <a:ext cx="7125033" cy="4288820"/>
            <a:chOff x="1853391" y="730555"/>
            <a:chExt cx="9205013" cy="557531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3" t="-7645" r="15525" b="25630"/>
            <a:stretch/>
          </p:blipFill>
          <p:spPr>
            <a:xfrm rot="6603447">
              <a:off x="6901070" y="973107"/>
              <a:ext cx="4083661" cy="4231007"/>
            </a:xfrm>
            <a:prstGeom prst="rect">
              <a:avLst/>
            </a:prstGeom>
          </p:spPr>
        </p:pic>
        <p:grpSp>
          <p:nvGrpSpPr>
            <p:cNvPr id="11" name="Групувати 10"/>
            <p:cNvGrpSpPr/>
            <p:nvPr/>
          </p:nvGrpSpPr>
          <p:grpSpPr>
            <a:xfrm>
              <a:off x="1853391" y="730555"/>
              <a:ext cx="8353057" cy="5575318"/>
              <a:chOff x="1853391" y="597235"/>
              <a:chExt cx="8353057" cy="5575318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4141" y="2024601"/>
                <a:ext cx="3740808" cy="3844445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colorTemperature colorTemp="11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53391" y="597235"/>
                <a:ext cx="8353057" cy="5575318"/>
              </a:xfrm>
              <a:prstGeom prst="rect">
                <a:avLst/>
              </a:prstGeom>
            </p:spPr>
          </p:pic>
        </p:grpSp>
      </p:grpSp>
      <p:grpSp>
        <p:nvGrpSpPr>
          <p:cNvPr id="320" name="Групувати 319"/>
          <p:cNvGrpSpPr/>
          <p:nvPr/>
        </p:nvGrpSpPr>
        <p:grpSpPr>
          <a:xfrm>
            <a:off x="104398" y="66632"/>
            <a:ext cx="3829690" cy="1026547"/>
            <a:chOff x="302553" y="83190"/>
            <a:chExt cx="4206414" cy="1558428"/>
          </a:xfrm>
        </p:grpSpPr>
        <p:pic>
          <p:nvPicPr>
            <p:cNvPr id="254" name="Рисунок 253"/>
            <p:cNvPicPr>
              <a:picLocks noChangeAspect="1"/>
            </p:cNvPicPr>
            <p:nvPr/>
          </p:nvPicPr>
          <p:blipFill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2553" y="83190"/>
              <a:ext cx="4002224" cy="1558428"/>
            </a:xfrm>
            <a:prstGeom prst="rect">
              <a:avLst/>
            </a:prstGeom>
          </p:spPr>
        </p:pic>
        <p:sp>
          <p:nvSpPr>
            <p:cNvPr id="319" name="TextBox 318"/>
            <p:cNvSpPr txBox="1"/>
            <p:nvPr/>
          </p:nvSpPr>
          <p:spPr>
            <a:xfrm>
              <a:off x="313815" y="131172"/>
              <a:ext cx="4195152" cy="1448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 smtClean="0">
                  <a:solidFill>
                    <a:schemeClr val="accent5">
                      <a:lumMod val="50000"/>
                    </a:schemeClr>
                  </a:solidFill>
                  <a:latin typeface="Bahnschrift SemiBold Condensed" panose="020B0502040204020203" pitchFamily="34" charset="0"/>
                </a:rPr>
                <a:t>Драглиста</a:t>
              </a: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  <a:latin typeface="Bahnschrift SemiBold Condensed" panose="020B0502040204020203" pitchFamily="34" charset="0"/>
                </a:rPr>
                <a:t> холодна </a:t>
              </a:r>
              <a:r>
                <a:rPr lang="ru-RU" sz="2800" dirty="0" err="1" smtClean="0">
                  <a:solidFill>
                    <a:schemeClr val="accent5">
                      <a:lumMod val="50000"/>
                    </a:schemeClr>
                  </a:solidFill>
                  <a:latin typeface="Bahnschrift SemiBold Condensed" panose="020B0502040204020203" pitchFamily="34" charset="0"/>
                </a:rPr>
                <a:t>страва</a:t>
              </a: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ru-RU" sz="2800" dirty="0" err="1" smtClean="0">
                  <a:solidFill>
                    <a:schemeClr val="accent5">
                      <a:lumMod val="50000"/>
                    </a:schemeClr>
                  </a:solidFill>
                  <a:latin typeface="Bahnschrift SemiBold Condensed" panose="020B0502040204020203" pitchFamily="34" charset="0"/>
                </a:rPr>
                <a:t>зі</a:t>
              </a: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ru-RU" sz="2800" dirty="0" err="1">
                  <a:solidFill>
                    <a:schemeClr val="accent5">
                      <a:lumMod val="50000"/>
                    </a:schemeClr>
                  </a:solidFill>
                  <a:latin typeface="Bahnschrift SemiBold Condensed" panose="020B0502040204020203" pitchFamily="34" charset="0"/>
                </a:rPr>
                <a:t>шматочками</a:t>
              </a:r>
              <a:r>
                <a:rPr lang="ru-RU" sz="2800" dirty="0">
                  <a:solidFill>
                    <a:schemeClr val="accent5">
                      <a:lumMod val="50000"/>
                    </a:schemeClr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ru-RU" sz="2800" dirty="0" err="1">
                  <a:solidFill>
                    <a:schemeClr val="accent5">
                      <a:lumMod val="50000"/>
                    </a:schemeClr>
                  </a:solidFill>
                  <a:latin typeface="Bahnschrift SemiBold Condensed" panose="020B0502040204020203" pitchFamily="34" charset="0"/>
                </a:rPr>
                <a:t>м'яса</a:t>
              </a:r>
              <a:endParaRPr lang="uk-UA" sz="2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endParaRPr>
            </a:p>
          </p:txBody>
        </p:sp>
      </p:grpSp>
      <p:cxnSp>
        <p:nvCxnSpPr>
          <p:cNvPr id="240" name="Пряма сполучна лінія 239"/>
          <p:cNvCxnSpPr/>
          <p:nvPr/>
        </p:nvCxnSpPr>
        <p:spPr>
          <a:xfrm>
            <a:off x="6751621" y="3746911"/>
            <a:ext cx="917306" cy="131133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9" name="Рисунок 258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5978" y="2765432"/>
            <a:ext cx="2524694" cy="671457"/>
          </a:xfrm>
          <a:prstGeom prst="rect">
            <a:avLst/>
          </a:prstGeom>
        </p:spPr>
      </p:pic>
      <p:cxnSp>
        <p:nvCxnSpPr>
          <p:cNvPr id="282" name="Пряма сполучна лінія 281"/>
          <p:cNvCxnSpPr>
            <a:stCxn id="126" idx="0"/>
          </p:cNvCxnSpPr>
          <p:nvPr/>
        </p:nvCxnSpPr>
        <p:spPr>
          <a:xfrm flipH="1" flipV="1">
            <a:off x="9183929" y="3508766"/>
            <a:ext cx="1577878" cy="52850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13203" y="3091455"/>
            <a:ext cx="2876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Коломийський р-н., смт. </a:t>
            </a:r>
            <a:r>
              <a:rPr lang="uk-UA" sz="1600" dirty="0" err="1">
                <a:solidFill>
                  <a:srgbClr val="84B4E0"/>
                </a:solidFill>
                <a:latin typeface="Bahnschrift SemiBold Condensed" panose="020B0502040204020203" pitchFamily="34" charset="0"/>
              </a:rPr>
              <a:t>Чернелиця</a:t>
            </a:r>
            <a:endParaRPr lang="uk-UA" sz="1600" dirty="0">
              <a:solidFill>
                <a:srgbClr val="84B4E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22" name="Рисунок 321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72720" y="1836719"/>
            <a:ext cx="2317151" cy="661160"/>
          </a:xfrm>
          <a:prstGeom prst="rect">
            <a:avLst/>
          </a:prstGeom>
        </p:spPr>
      </p:pic>
      <p:sp>
        <p:nvSpPr>
          <p:cNvPr id="83" name="Прямокутник 82"/>
          <p:cNvSpPr/>
          <p:nvPr/>
        </p:nvSpPr>
        <p:spPr>
          <a:xfrm>
            <a:off x="4049494" y="2154331"/>
            <a:ext cx="2435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rgbClr val="84B4E0"/>
                </a:solidFill>
                <a:latin typeface="Bahnschrift SemiBold Condensed" panose="020B0502040204020203" pitchFamily="34" charset="0"/>
              </a:rPr>
              <a:t>Шепетівський</a:t>
            </a:r>
            <a:r>
              <a:rPr lang="ru-RU" sz="1600" dirty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 р-н., с. В. Березна</a:t>
            </a:r>
          </a:p>
        </p:txBody>
      </p:sp>
      <p:cxnSp>
        <p:nvCxnSpPr>
          <p:cNvPr id="264" name="Пряма сполучна лінія 263"/>
          <p:cNvCxnSpPr/>
          <p:nvPr/>
        </p:nvCxnSpPr>
        <p:spPr>
          <a:xfrm flipH="1" flipV="1">
            <a:off x="5573118" y="3094545"/>
            <a:ext cx="598330" cy="3866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7" name="Рисунок 366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2239" y="4507219"/>
            <a:ext cx="1962768" cy="678040"/>
          </a:xfrm>
          <a:prstGeom prst="rect">
            <a:avLst/>
          </a:prstGeom>
        </p:spPr>
      </p:pic>
      <p:sp>
        <p:nvSpPr>
          <p:cNvPr id="74" name="Прямокутник 73"/>
          <p:cNvSpPr/>
          <p:nvPr/>
        </p:nvSpPr>
        <p:spPr>
          <a:xfrm>
            <a:off x="4588437" y="4838928"/>
            <a:ext cx="216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err="1">
                <a:solidFill>
                  <a:srgbClr val="84B4E0"/>
                </a:solidFill>
                <a:latin typeface="Bahnschrift SemiBold Condensed" panose="020B0502040204020203" pitchFamily="34" charset="0"/>
              </a:rPr>
              <a:t>Закарпацька</a:t>
            </a:r>
            <a:r>
              <a:rPr lang="uk-UA" sz="1600" dirty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 обл., м. Рахів</a:t>
            </a:r>
            <a:endParaRPr lang="uk-UA" sz="1600" dirty="0">
              <a:solidFill>
                <a:srgbClr val="84B4E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74" name="Рисунок 373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9377" y="1060179"/>
            <a:ext cx="2316903" cy="629714"/>
          </a:xfrm>
          <a:prstGeom prst="rect">
            <a:avLst/>
          </a:prstGeom>
        </p:spPr>
      </p:pic>
      <p:sp>
        <p:nvSpPr>
          <p:cNvPr id="71" name="Прямокутник 70"/>
          <p:cNvSpPr/>
          <p:nvPr/>
        </p:nvSpPr>
        <p:spPr>
          <a:xfrm>
            <a:off x="5216367" y="1349068"/>
            <a:ext cx="23471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rgbClr val="84B4E0"/>
                </a:solidFill>
                <a:latin typeface="Bahnschrift SemiBold Condensed" panose="020B0502040204020203" pitchFamily="34" charset="0"/>
              </a:rPr>
              <a:t>Хмельницька</a:t>
            </a:r>
            <a:r>
              <a:rPr lang="ru-RU" sz="1600" dirty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 обл</a:t>
            </a:r>
            <a:r>
              <a:rPr lang="ru-RU" sz="1600" dirty="0" smtClean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., м</a:t>
            </a:r>
            <a:r>
              <a:rPr lang="ru-RU" sz="1600" dirty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. </a:t>
            </a:r>
            <a:r>
              <a:rPr lang="ru-RU" sz="1600" dirty="0" err="1">
                <a:solidFill>
                  <a:srgbClr val="84B4E0"/>
                </a:solidFill>
                <a:latin typeface="Bahnschrift SemiBold Condensed" panose="020B0502040204020203" pitchFamily="34" charset="0"/>
              </a:rPr>
              <a:t>Шепетівка</a:t>
            </a:r>
            <a:endParaRPr lang="ru-RU" sz="1600" dirty="0">
              <a:solidFill>
                <a:srgbClr val="84B4E0"/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1024" name="Пряма сполучна лінія 1023"/>
          <p:cNvCxnSpPr/>
          <p:nvPr/>
        </p:nvCxnSpPr>
        <p:spPr>
          <a:xfrm flipH="1" flipV="1">
            <a:off x="6373023" y="2328661"/>
            <a:ext cx="731120" cy="64080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5712542" y="3470150"/>
            <a:ext cx="962038" cy="43862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6" name="TextBox 1055"/>
          <p:cNvSpPr txBox="1"/>
          <p:nvPr/>
        </p:nvSpPr>
        <p:spPr>
          <a:xfrm>
            <a:off x="4566478" y="4497128"/>
            <a:ext cx="1958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Лойбавка</a:t>
            </a:r>
            <a:endParaRPr lang="uk-UA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68" name="TextBox 1067"/>
          <p:cNvSpPr txBox="1"/>
          <p:nvPr/>
        </p:nvSpPr>
        <p:spPr>
          <a:xfrm>
            <a:off x="4045802" y="1811961"/>
            <a:ext cx="2421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Холодець</a:t>
            </a:r>
            <a:endParaRPr lang="uk-UA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81" name="TextBox 1080"/>
          <p:cNvSpPr txBox="1"/>
          <p:nvPr/>
        </p:nvSpPr>
        <p:spPr>
          <a:xfrm>
            <a:off x="3024607" y="2718042"/>
            <a:ext cx="222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Студінець</a:t>
            </a:r>
            <a:endParaRPr lang="uk-UA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1083" name="Пряма сполучна лінія 1082"/>
          <p:cNvCxnSpPr>
            <a:endCxn id="171" idx="2"/>
          </p:cNvCxnSpPr>
          <p:nvPr/>
        </p:nvCxnSpPr>
        <p:spPr>
          <a:xfrm flipV="1">
            <a:off x="7032243" y="963948"/>
            <a:ext cx="1113631" cy="14884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 сполучна лінія 5"/>
          <p:cNvCxnSpPr/>
          <p:nvPr/>
        </p:nvCxnSpPr>
        <p:spPr>
          <a:xfrm flipV="1">
            <a:off x="8459793" y="2012114"/>
            <a:ext cx="1586153" cy="106389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Рисунок 125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9343" y="4037268"/>
            <a:ext cx="2664928" cy="667202"/>
          </a:xfrm>
          <a:prstGeom prst="rect">
            <a:avLst/>
          </a:prstGeom>
        </p:spPr>
      </p:pic>
      <p:sp>
        <p:nvSpPr>
          <p:cNvPr id="457" name="Прямокутник 456"/>
          <p:cNvSpPr/>
          <p:nvPr/>
        </p:nvSpPr>
        <p:spPr>
          <a:xfrm>
            <a:off x="9390961" y="4337942"/>
            <a:ext cx="2792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Кіровоградська обл</a:t>
            </a:r>
            <a:r>
              <a:rPr lang="uk-UA" sz="1600" dirty="0" smtClean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., м. Світловодськ</a:t>
            </a:r>
            <a:endParaRPr lang="uk-UA" sz="1600" dirty="0">
              <a:solidFill>
                <a:srgbClr val="84B4E0"/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487" name="Пряма сполучна лінія 486"/>
          <p:cNvCxnSpPr/>
          <p:nvPr/>
        </p:nvCxnSpPr>
        <p:spPr>
          <a:xfrm>
            <a:off x="6630047" y="1676366"/>
            <a:ext cx="474096" cy="121934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8" name="Прямокутник 457"/>
          <p:cNvSpPr/>
          <p:nvPr/>
        </p:nvSpPr>
        <p:spPr>
          <a:xfrm>
            <a:off x="9397552" y="4005370"/>
            <a:ext cx="2622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Холодець</a:t>
            </a:r>
            <a:endParaRPr lang="uk-UA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471" name="Пряма сполучна лінія 470"/>
          <p:cNvCxnSpPr/>
          <p:nvPr/>
        </p:nvCxnSpPr>
        <p:spPr>
          <a:xfrm flipV="1">
            <a:off x="7446672" y="1250559"/>
            <a:ext cx="2833231" cy="161037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Рисунок 165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5096" y="5058245"/>
            <a:ext cx="2187325" cy="748861"/>
          </a:xfrm>
          <a:prstGeom prst="rect">
            <a:avLst/>
          </a:prstGeom>
        </p:spPr>
      </p:pic>
      <p:sp>
        <p:nvSpPr>
          <p:cNvPr id="478" name="Прямокутник 477"/>
          <p:cNvSpPr/>
          <p:nvPr/>
        </p:nvSpPr>
        <p:spPr>
          <a:xfrm>
            <a:off x="6553812" y="5458839"/>
            <a:ext cx="2275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Дністровський р-н., </a:t>
            </a:r>
            <a:endParaRPr lang="uk-UA" sz="1600" dirty="0">
              <a:solidFill>
                <a:srgbClr val="84B4E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79" name="Прямокутник 478"/>
          <p:cNvSpPr/>
          <p:nvPr/>
        </p:nvSpPr>
        <p:spPr>
          <a:xfrm>
            <a:off x="6551807" y="5076631"/>
            <a:ext cx="2176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Холодец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холодець</a:t>
            </a:r>
            <a:endParaRPr lang="uk-UA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71" name="Рисунок 170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4348" y="343302"/>
            <a:ext cx="1823052" cy="620646"/>
          </a:xfrm>
          <a:prstGeom prst="rect">
            <a:avLst/>
          </a:prstGeom>
        </p:spPr>
      </p:pic>
      <p:sp>
        <p:nvSpPr>
          <p:cNvPr id="483" name="Прямокутник 482"/>
          <p:cNvSpPr/>
          <p:nvPr/>
        </p:nvSpPr>
        <p:spPr>
          <a:xfrm>
            <a:off x="7200239" y="286210"/>
            <a:ext cx="219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Гишки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холодець</a:t>
            </a:r>
            <a:endParaRPr lang="uk-UA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84" name="Прямокутник 483"/>
          <p:cNvSpPr/>
          <p:nvPr/>
        </p:nvSpPr>
        <p:spPr>
          <a:xfrm>
            <a:off x="7222476" y="619169"/>
            <a:ext cx="13584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Рівненський р-н, </a:t>
            </a:r>
          </a:p>
        </p:txBody>
      </p:sp>
      <p:sp>
        <p:nvSpPr>
          <p:cNvPr id="485" name="Прямокутник 484"/>
          <p:cNvSpPr/>
          <p:nvPr/>
        </p:nvSpPr>
        <p:spPr>
          <a:xfrm>
            <a:off x="7351802" y="203827"/>
            <a:ext cx="1944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5859" b="88106" l="26761" r="70890">
                        <a14:backgroundMark x1="27132" y1="79736" x2="34549" y2="78194"/>
                        <a14:backgroundMark x1="34425" y1="78744" x2="34549" y2="85683"/>
                      </a14:backgroundRemoval>
                    </a14:imgEffect>
                  </a14:imgLayer>
                </a14:imgProps>
              </a:ext>
            </a:extLst>
          </a:blip>
          <a:srcRect l="25966" t="16284" r="28162" b="11235"/>
          <a:stretch/>
        </p:blipFill>
        <p:spPr>
          <a:xfrm>
            <a:off x="579609" y="3388294"/>
            <a:ext cx="3060788" cy="27140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6012" y="2849911"/>
            <a:ext cx="280986" cy="3188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2365" y="3834411"/>
            <a:ext cx="280986" cy="31881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0721" y="2725974"/>
            <a:ext cx="280986" cy="31881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3905" y="2297763"/>
            <a:ext cx="280986" cy="31881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3650" y="2744798"/>
            <a:ext cx="280986" cy="31881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0693" y="3332413"/>
            <a:ext cx="280986" cy="31881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09724" y="2947053"/>
            <a:ext cx="280986" cy="318812"/>
          </a:xfrm>
          <a:prstGeom prst="rect">
            <a:avLst/>
          </a:prstGeom>
        </p:spPr>
      </p:pic>
      <p:pic>
        <p:nvPicPr>
          <p:cNvPr id="466" name="Рисунок 465"/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2919" y="3619383"/>
            <a:ext cx="280986" cy="318812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37153" y="3378722"/>
            <a:ext cx="280986" cy="318812"/>
          </a:xfrm>
          <a:prstGeom prst="rect">
            <a:avLst/>
          </a:prstGeom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9786" y="3321798"/>
            <a:ext cx="280986" cy="318812"/>
          </a:xfrm>
          <a:prstGeom prst="rect">
            <a:avLst/>
          </a:prstGeom>
        </p:spPr>
      </p:pic>
      <p:sp>
        <p:nvSpPr>
          <p:cNvPr id="163" name="TextBox 162"/>
          <p:cNvSpPr txBox="1"/>
          <p:nvPr/>
        </p:nvSpPr>
        <p:spPr>
          <a:xfrm>
            <a:off x="5211980" y="1010793"/>
            <a:ext cx="225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Холодець</a:t>
            </a:r>
            <a:endParaRPr lang="uk-UA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1043" name="Пряма сполучна лінія 1042"/>
          <p:cNvCxnSpPr/>
          <p:nvPr/>
        </p:nvCxnSpPr>
        <p:spPr>
          <a:xfrm flipH="1" flipV="1">
            <a:off x="1524546" y="5172881"/>
            <a:ext cx="608628" cy="98252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Пряма сполучна лінія 480"/>
          <p:cNvCxnSpPr/>
          <p:nvPr/>
        </p:nvCxnSpPr>
        <p:spPr>
          <a:xfrm>
            <a:off x="1666637" y="4938921"/>
            <a:ext cx="1840153" cy="80077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9084" y="5041668"/>
            <a:ext cx="280986" cy="32424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4884" y="4796491"/>
            <a:ext cx="280986" cy="318812"/>
          </a:xfrm>
          <a:prstGeom prst="rect">
            <a:avLst/>
          </a:prstGeom>
        </p:spPr>
      </p:pic>
      <p:pic>
        <p:nvPicPr>
          <p:cNvPr id="249" name="Рисунок 248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796" y="5973657"/>
            <a:ext cx="1843281" cy="523947"/>
          </a:xfrm>
          <a:prstGeom prst="rect">
            <a:avLst/>
          </a:prstGeom>
        </p:spPr>
      </p:pic>
      <p:sp>
        <p:nvSpPr>
          <p:cNvPr id="77" name="Прямокутник 76"/>
          <p:cNvSpPr/>
          <p:nvPr/>
        </p:nvSpPr>
        <p:spPr>
          <a:xfrm>
            <a:off x="475817" y="6205863"/>
            <a:ext cx="1760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м. Кам’янець-Подільський</a:t>
            </a:r>
          </a:p>
        </p:txBody>
      </p:sp>
      <p:sp>
        <p:nvSpPr>
          <p:cNvPr id="1062" name="TextBox 1061"/>
          <p:cNvSpPr txBox="1"/>
          <p:nvPr/>
        </p:nvSpPr>
        <p:spPr>
          <a:xfrm>
            <a:off x="466767" y="5950483"/>
            <a:ext cx="190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Холодець,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зупа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гишки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60" name="Рисунок 259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83581" y="5783500"/>
            <a:ext cx="1575832" cy="7156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039077" y="6037461"/>
            <a:ext cx="169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Кам’янець- </a:t>
            </a:r>
            <a:r>
              <a:rPr lang="uk-UA" sz="1200" dirty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Подільський </a:t>
            </a:r>
            <a:r>
              <a:rPr lang="uk-UA" sz="1200" dirty="0" smtClean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р-н</a:t>
            </a:r>
            <a:r>
              <a:rPr lang="ru-RU" sz="1200" dirty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, </a:t>
            </a:r>
            <a:endParaRPr lang="uk-UA" sz="1200" dirty="0">
              <a:solidFill>
                <a:srgbClr val="84B4E0"/>
              </a:solidFill>
              <a:latin typeface="Bahnschrift SemiBold Condensed" panose="020B0502040204020203" pitchFamily="34" charset="0"/>
            </a:endParaRPr>
          </a:p>
          <a:p>
            <a:r>
              <a:rPr lang="ru-RU" sz="1200" dirty="0" smtClean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с</a:t>
            </a:r>
            <a:r>
              <a:rPr lang="ru-RU" sz="1200" dirty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. </a:t>
            </a:r>
            <a:r>
              <a:rPr lang="ru-RU" sz="1200" dirty="0" err="1" smtClean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Гуменці</a:t>
            </a:r>
            <a:endParaRPr lang="uk-UA" sz="1200" dirty="0">
              <a:solidFill>
                <a:srgbClr val="84B4E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069" name="TextBox 1068"/>
          <p:cNvSpPr txBox="1"/>
          <p:nvPr/>
        </p:nvSpPr>
        <p:spPr>
          <a:xfrm>
            <a:off x="3054675" y="5783501"/>
            <a:ext cx="152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Холодець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9106" y="4175690"/>
            <a:ext cx="280986" cy="318812"/>
          </a:xfrm>
          <a:prstGeom prst="rect">
            <a:avLst/>
          </a:prstGeom>
        </p:spPr>
      </p:pic>
      <p:pic>
        <p:nvPicPr>
          <p:cNvPr id="153" name="Рисунок 152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54036" y="710788"/>
            <a:ext cx="2431876" cy="653491"/>
          </a:xfrm>
          <a:prstGeom prst="rect">
            <a:avLst/>
          </a:prstGeom>
        </p:spPr>
      </p:pic>
      <p:sp>
        <p:nvSpPr>
          <p:cNvPr id="482" name="Прямокутник 481"/>
          <p:cNvSpPr/>
          <p:nvPr/>
        </p:nvSpPr>
        <p:spPr>
          <a:xfrm>
            <a:off x="9140511" y="1006866"/>
            <a:ext cx="2445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Житомирська обл., </a:t>
            </a:r>
            <a:r>
              <a:rPr lang="uk-UA" sz="1600" dirty="0" smtClean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смт</a:t>
            </a:r>
            <a:r>
              <a:rPr lang="uk-UA" sz="1600" dirty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. </a:t>
            </a:r>
            <a:r>
              <a:rPr lang="uk-UA" sz="1600" dirty="0" err="1">
                <a:solidFill>
                  <a:srgbClr val="84B4E0"/>
                </a:solidFill>
                <a:latin typeface="Bahnschrift SemiBold Condensed" panose="020B0502040204020203" pitchFamily="34" charset="0"/>
              </a:rPr>
              <a:t>Миропіль</a:t>
            </a:r>
            <a:endParaRPr lang="uk-UA" sz="1600" dirty="0">
              <a:solidFill>
                <a:srgbClr val="84B4E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9124137" y="675637"/>
            <a:ext cx="184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Холодець</a:t>
            </a:r>
            <a:endParaRPr lang="uk-UA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47" name="Рисунок 246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8755" y="1650480"/>
            <a:ext cx="2216194" cy="666324"/>
          </a:xfrm>
          <a:prstGeom prst="rect">
            <a:avLst/>
          </a:prstGeom>
        </p:spPr>
      </p:pic>
      <p:sp>
        <p:nvSpPr>
          <p:cNvPr id="78" name="Прямокутник 77"/>
          <p:cNvSpPr/>
          <p:nvPr/>
        </p:nvSpPr>
        <p:spPr>
          <a:xfrm>
            <a:off x="9917107" y="1978249"/>
            <a:ext cx="2276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Обухівський </a:t>
            </a:r>
            <a:r>
              <a:rPr lang="uk-UA" sz="1600" dirty="0" smtClean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р-н, м</a:t>
            </a:r>
            <a:r>
              <a:rPr lang="uk-UA" sz="1600" dirty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. Миронівка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9912778" y="1620381"/>
            <a:ext cx="215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Холодець, 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к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улага</a:t>
            </a:r>
            <a:endParaRPr lang="uk-UA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206" name="Пряма сполучна лінія 205"/>
          <p:cNvCxnSpPr>
            <a:endCxn id="1084" idx="2"/>
          </p:cNvCxnSpPr>
          <p:nvPr/>
        </p:nvCxnSpPr>
        <p:spPr>
          <a:xfrm flipH="1" flipV="1">
            <a:off x="1005559" y="3974726"/>
            <a:ext cx="941738" cy="3684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9" name="Рисунок 468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437" y="3399390"/>
            <a:ext cx="1728232" cy="587867"/>
          </a:xfrm>
          <a:prstGeom prst="rect">
            <a:avLst/>
          </a:prstGeom>
        </p:spPr>
      </p:pic>
      <p:sp>
        <p:nvSpPr>
          <p:cNvPr id="1084" name="TextBox 1083"/>
          <p:cNvSpPr txBox="1"/>
          <p:nvPr/>
        </p:nvSpPr>
        <p:spPr>
          <a:xfrm>
            <a:off x="53515" y="3697727"/>
            <a:ext cx="1904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Кам’янецький</a:t>
            </a:r>
            <a:r>
              <a:rPr lang="uk-UA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-Подільський </a:t>
            </a:r>
            <a:r>
              <a:rPr lang="uk-UA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р-н</a:t>
            </a:r>
            <a:r>
              <a:rPr lang="uk-UA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. </a:t>
            </a:r>
            <a:endParaRPr lang="uk-UA" sz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71" name="TextBox 1070"/>
          <p:cNvSpPr txBox="1"/>
          <p:nvPr/>
        </p:nvSpPr>
        <p:spPr>
          <a:xfrm>
            <a:off x="55773" y="3405228"/>
            <a:ext cx="164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Холодець, холодне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302" name="Пряма сполучна лінія 301"/>
          <p:cNvCxnSpPr/>
          <p:nvPr/>
        </p:nvCxnSpPr>
        <p:spPr>
          <a:xfrm flipH="1">
            <a:off x="6154053" y="3971150"/>
            <a:ext cx="106886" cy="54520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5" name="Рисунок 254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0213" y="3734653"/>
            <a:ext cx="2079824" cy="684888"/>
          </a:xfrm>
          <a:prstGeom prst="rect">
            <a:avLst/>
          </a:prstGeom>
        </p:spPr>
      </p:pic>
      <p:sp>
        <p:nvSpPr>
          <p:cNvPr id="1063" name="TextBox 1062"/>
          <p:cNvSpPr txBox="1"/>
          <p:nvPr/>
        </p:nvSpPr>
        <p:spPr>
          <a:xfrm>
            <a:off x="3792567" y="3697562"/>
            <a:ext cx="1782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Гижки</a:t>
            </a:r>
            <a:endParaRPr lang="uk-UA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2" name="Прямокутник 71"/>
          <p:cNvSpPr/>
          <p:nvPr/>
        </p:nvSpPr>
        <p:spPr>
          <a:xfrm>
            <a:off x="3789746" y="4062030"/>
            <a:ext cx="2130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err="1">
                <a:solidFill>
                  <a:srgbClr val="84B4E0"/>
                </a:solidFill>
                <a:latin typeface="Bahnschrift SemiBold Condensed" panose="020B0502040204020203" pitchFamily="34" charset="0"/>
              </a:rPr>
              <a:t>Чортківський</a:t>
            </a:r>
            <a:r>
              <a:rPr lang="uk-UA" sz="1600" dirty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 р-н., </a:t>
            </a:r>
            <a:r>
              <a:rPr lang="uk-UA" sz="1600" dirty="0" smtClean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с. </a:t>
            </a:r>
            <a:r>
              <a:rPr lang="uk-UA" sz="1600" dirty="0" err="1" smtClean="0">
                <a:solidFill>
                  <a:srgbClr val="84B4E0"/>
                </a:solidFill>
                <a:latin typeface="Bahnschrift SemiBold Condensed" panose="020B0502040204020203" pitchFamily="34" charset="0"/>
              </a:rPr>
              <a:t>Кривче</a:t>
            </a:r>
            <a:endParaRPr lang="uk-UA" sz="1600" dirty="0">
              <a:solidFill>
                <a:srgbClr val="84B4E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212</Words>
  <Application>Microsoft Office PowerPoint</Application>
  <PresentationFormat>Широкий екран</PresentationFormat>
  <Paragraphs>57</Paragraphs>
  <Slides>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8" baseType="lpstr">
      <vt:lpstr>Arial</vt:lpstr>
      <vt:lpstr>Bahnschrift Condensed</vt:lpstr>
      <vt:lpstr>Bahnschrift SemiBold Condensed</vt:lpstr>
      <vt:lpstr>Calibri</vt:lpstr>
      <vt:lpstr>Calibri Light</vt:lpstr>
      <vt:lpstr>Тема Office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Vladyslav Stas</dc:creator>
  <cp:lastModifiedBy>Vladyslav Stas</cp:lastModifiedBy>
  <cp:revision>82</cp:revision>
  <dcterms:created xsi:type="dcterms:W3CDTF">2023-02-08T09:49:39Z</dcterms:created>
  <dcterms:modified xsi:type="dcterms:W3CDTF">2023-03-25T10:55:42Z</dcterms:modified>
</cp:coreProperties>
</file>